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265" r:id="rId2"/>
    <p:sldId id="307" r:id="rId3"/>
    <p:sldId id="308" r:id="rId4"/>
    <p:sldId id="285" r:id="rId5"/>
    <p:sldId id="286" r:id="rId6"/>
    <p:sldId id="287" r:id="rId7"/>
    <p:sldId id="309" r:id="rId8"/>
    <p:sldId id="310" r:id="rId9"/>
    <p:sldId id="311" r:id="rId10"/>
    <p:sldId id="312" r:id="rId11"/>
    <p:sldId id="313" r:id="rId12"/>
    <p:sldId id="288" r:id="rId13"/>
    <p:sldId id="289" r:id="rId14"/>
    <p:sldId id="290" r:id="rId15"/>
    <p:sldId id="314" r:id="rId16"/>
    <p:sldId id="315" r:id="rId17"/>
    <p:sldId id="316" r:id="rId18"/>
    <p:sldId id="317" r:id="rId19"/>
    <p:sldId id="318" r:id="rId20"/>
    <p:sldId id="319" r:id="rId21"/>
    <p:sldId id="320" r:id="rId22"/>
    <p:sldId id="321" r:id="rId23"/>
    <p:sldId id="322" r:id="rId24"/>
    <p:sldId id="323" r:id="rId25"/>
    <p:sldId id="324" r:id="rId26"/>
    <p:sldId id="292" r:id="rId27"/>
    <p:sldId id="325" r:id="rId28"/>
    <p:sldId id="293" r:id="rId29"/>
    <p:sldId id="326" r:id="rId30"/>
    <p:sldId id="327" r:id="rId31"/>
    <p:sldId id="328" r:id="rId32"/>
    <p:sldId id="329" r:id="rId33"/>
    <p:sldId id="330" r:id="rId34"/>
    <p:sldId id="331" r:id="rId35"/>
    <p:sldId id="332" r:id="rId36"/>
    <p:sldId id="333" r:id="rId37"/>
    <p:sldId id="334" r:id="rId38"/>
    <p:sldId id="335" r:id="rId39"/>
    <p:sldId id="336" r:id="rId40"/>
    <p:sldId id="338" r:id="rId41"/>
    <p:sldId id="339" r:id="rId42"/>
    <p:sldId id="340" r:id="rId43"/>
    <p:sldId id="341" r:id="rId44"/>
    <p:sldId id="342" r:id="rId45"/>
    <p:sldId id="343" r:id="rId46"/>
    <p:sldId id="344" r:id="rId47"/>
    <p:sldId id="345" r:id="rId48"/>
    <p:sldId id="346" r:id="rId49"/>
    <p:sldId id="298"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8225"/>
    <a:srgbClr val="FF2549"/>
    <a:srgbClr val="5DD5FF"/>
    <a:srgbClr val="FF0D97"/>
    <a:srgbClr val="0000CC"/>
    <a:srgbClr val="003635"/>
    <a:srgbClr val="9EFF29"/>
    <a:srgbClr val="C80064"/>
    <a:srgbClr val="C33A1F"/>
    <a:srgbClr val="007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69" d="100"/>
          <a:sy n="69" d="100"/>
        </p:scale>
        <p:origin x="-1416" y="-45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11/18/2021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2563" y="3325761"/>
            <a:ext cx="8015750" cy="899652"/>
          </a:xfrm>
          <a:noFill/>
          <a:effectLst>
            <a:outerShdw blurRad="50800" dist="38100" dir="2700000" algn="tl" rotWithShape="0">
              <a:prstClr val="black">
                <a:alpha val="40000"/>
              </a:prstClr>
            </a:outerShdw>
          </a:effectLst>
        </p:spPr>
        <p:txBody>
          <a:bodyPr>
            <a:normAutofit/>
          </a:bodyPr>
          <a:lstStyle>
            <a:lvl1pPr algn="r">
              <a:defRPr sz="3600">
                <a:solidFill>
                  <a:srgbClr val="002060"/>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589938" y="4203287"/>
            <a:ext cx="8001000" cy="678426"/>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3" y="364447"/>
            <a:ext cx="8259098" cy="763526"/>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7201" y="1297858"/>
            <a:ext cx="8325464" cy="348061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7052" y="458157"/>
            <a:ext cx="6247121" cy="725349"/>
          </a:xfrm>
        </p:spPr>
        <p:txBody>
          <a:bodyPr>
            <a:normAutofit/>
          </a:bodyPr>
          <a:lstStyle>
            <a:lvl1pPr algn="l">
              <a:defRPr sz="360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55606" y="1231490"/>
            <a:ext cx="6238568" cy="3508626"/>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9" y="588735"/>
            <a:ext cx="8093365" cy="763525"/>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40762"/>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13159"/>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40762"/>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13159"/>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0070C0"/>
                </a:solidFill>
              </a:rPr>
              <a:t>HEALTH EDUCATION </a:t>
            </a:r>
            <a:endParaRPr lang="en-US" dirty="0" smtClean="0">
              <a:solidFill>
                <a:srgbClr val="0070C0"/>
              </a:solidFill>
            </a:endParaRPr>
          </a:p>
        </p:txBody>
      </p:sp>
      <p:sp>
        <p:nvSpPr>
          <p:cNvPr id="3" name="Subtitle 2"/>
          <p:cNvSpPr>
            <a:spLocks noGrp="1"/>
          </p:cNvSpPr>
          <p:nvPr>
            <p:ph type="subTitle" idx="1"/>
          </p:nvPr>
        </p:nvSpPr>
        <p:spPr/>
        <p:txBody>
          <a:bodyPr>
            <a:noAutofit/>
          </a:bodyPr>
          <a:lstStyle/>
          <a:p>
            <a:r>
              <a:rPr lang="en-US" sz="1600" b="1" dirty="0" smtClean="0">
                <a:solidFill>
                  <a:schemeClr val="accent1">
                    <a:lumMod val="50000"/>
                  </a:schemeClr>
                </a:solidFill>
              </a:rPr>
              <a:t>Dr M.V .Ajithkumar  M.D (</a:t>
            </a:r>
            <a:r>
              <a:rPr lang="en-US" sz="1600" b="1" dirty="0" err="1" smtClean="0">
                <a:solidFill>
                  <a:schemeClr val="accent1">
                    <a:lumMod val="50000"/>
                  </a:schemeClr>
                </a:solidFill>
              </a:rPr>
              <a:t>Hom</a:t>
            </a:r>
            <a:r>
              <a:rPr lang="en-US" sz="1600" b="1" dirty="0" smtClean="0">
                <a:solidFill>
                  <a:schemeClr val="accent1">
                    <a:lumMod val="50000"/>
                  </a:schemeClr>
                </a:solidFill>
              </a:rPr>
              <a:t>)</a:t>
            </a:r>
          </a:p>
          <a:p>
            <a:r>
              <a:rPr lang="en-US" sz="1600" b="1" dirty="0" smtClean="0">
                <a:solidFill>
                  <a:schemeClr val="accent1">
                    <a:lumMod val="50000"/>
                  </a:schemeClr>
                </a:solidFill>
              </a:rPr>
              <a:t>Professor &amp; Head Dept of Community Medicine</a:t>
            </a:r>
          </a:p>
          <a:p>
            <a:r>
              <a:rPr lang="en-US" sz="1600" b="1" dirty="0" smtClean="0">
                <a:solidFill>
                  <a:schemeClr val="accent1">
                    <a:lumMod val="50000"/>
                  </a:schemeClr>
                </a:solidFill>
              </a:rPr>
              <a:t>SKHMC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900545"/>
            <a:ext cx="8325464" cy="3877931"/>
          </a:xfrm>
        </p:spPr>
        <p:txBody>
          <a:bodyPr>
            <a:normAutofit fontScale="92500"/>
          </a:bodyPr>
          <a:lstStyle/>
          <a:p>
            <a:pPr>
              <a:buNone/>
            </a:pPr>
            <a:r>
              <a:rPr lang="en-US" dirty="0" smtClean="0"/>
              <a:t>3.Health education approach</a:t>
            </a:r>
          </a:p>
          <a:p>
            <a:pPr>
              <a:buNone/>
            </a:pPr>
            <a:r>
              <a:rPr lang="en-US" dirty="0" smtClean="0"/>
              <a:t>                                                 There are many problems which can be solved only through health </a:t>
            </a:r>
            <a:r>
              <a:rPr lang="en-US" dirty="0" err="1" smtClean="0"/>
              <a:t>education.If</a:t>
            </a:r>
            <a:r>
              <a:rPr lang="en-US" dirty="0" smtClean="0"/>
              <a:t> the necessary </a:t>
            </a:r>
            <a:r>
              <a:rPr lang="en-US" dirty="0" err="1" smtClean="0"/>
              <a:t>behaviour</a:t>
            </a:r>
            <a:r>
              <a:rPr lang="en-US" dirty="0" smtClean="0"/>
              <a:t> changes are to take place, people must be educated through planned learning experiences what to do. The result will be slow but enduring.</a:t>
            </a:r>
          </a:p>
          <a:p>
            <a:pPr>
              <a:buNone/>
            </a:pPr>
            <a:r>
              <a:rPr lang="en-US" dirty="0" smtClean="0"/>
              <a:t>                  This approach must be start with young population since attitudes and </a:t>
            </a:r>
            <a:r>
              <a:rPr lang="en-US" dirty="0" err="1" smtClean="0"/>
              <a:t>behavioural</a:t>
            </a:r>
            <a:r>
              <a:rPr lang="en-US" dirty="0" smtClean="0"/>
              <a:t> patterns are formed early in life.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692727"/>
            <a:ext cx="8325464" cy="4085749"/>
          </a:xfrm>
        </p:spPr>
        <p:txBody>
          <a:bodyPr/>
          <a:lstStyle/>
          <a:p>
            <a:pPr>
              <a:buNone/>
            </a:pPr>
            <a:r>
              <a:rPr lang="en-US" dirty="0" smtClean="0"/>
              <a:t>4. Primary health care approach</a:t>
            </a:r>
          </a:p>
          <a:p>
            <a:pPr>
              <a:buNone/>
            </a:pPr>
            <a:r>
              <a:rPr lang="en-US" dirty="0" smtClean="0"/>
              <a:t>                                              This is the new approach based on principles of primary health care </a:t>
            </a:r>
            <a:r>
              <a:rPr lang="en-US" dirty="0" err="1" smtClean="0"/>
              <a:t>ie</a:t>
            </a:r>
            <a:r>
              <a:rPr lang="en-US" dirty="0" smtClean="0"/>
              <a:t> community involvement. This approach can be done if the people receive  the necessary guidance from health care providers for identifying their health problems and finding </a:t>
            </a:r>
            <a:r>
              <a:rPr lang="en-US" dirty="0" err="1" smtClean="0"/>
              <a:t>solutions.This</a:t>
            </a:r>
            <a:r>
              <a:rPr lang="en-US" dirty="0" smtClean="0"/>
              <a:t> approach is based on community involvement and </a:t>
            </a:r>
            <a:r>
              <a:rPr lang="en-US" dirty="0" err="1" smtClean="0"/>
              <a:t>intersectoral</a:t>
            </a:r>
            <a:r>
              <a:rPr lang="en-US" dirty="0" smtClean="0"/>
              <a:t> co- ordination.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Contents Of Health Education </a:t>
            </a:r>
          </a:p>
        </p:txBody>
      </p:sp>
      <p:sp>
        <p:nvSpPr>
          <p:cNvPr id="3" name="Text Placeholder 2"/>
          <p:cNvSpPr txBox="1">
            <a:spLocks noGrp="1"/>
          </p:cNvSpPr>
          <p:nvPr>
            <p:ph type="body" idx="1"/>
          </p:nvPr>
        </p:nvSpPr>
        <p:spPr>
          <a:xfrm>
            <a:off x="428596" y="1500181"/>
            <a:ext cx="8229600" cy="3107553"/>
          </a:xfrm>
          <a:prstGeom prst="rect">
            <a:avLst/>
          </a:prstGeom>
        </p:spPr>
        <p:txBody>
          <a:bodyPr>
            <a:normAutofit fontScale="85000" lnSpcReduction="20000"/>
          </a:bodyPr>
          <a:lstStyle>
            <a:lvl1pPr lvl="0">
              <a:defRPr/>
            </a:lvl1pPr>
          </a:lstStyle>
          <a:p>
            <a:pPr marL="514350" lvl="0" indent="-514350">
              <a:buFont typeface="Calibri"/>
              <a:buAutoNum type="arabicPeriod"/>
            </a:pPr>
            <a:r>
              <a:rPr/>
              <a:t>Human biology.</a:t>
            </a:r>
          </a:p>
          <a:p>
            <a:pPr marL="514350" lvl="0" indent="-514350">
              <a:buFont typeface="Calibri"/>
              <a:buAutoNum type="arabicPeriod"/>
            </a:pPr>
            <a:r>
              <a:rPr/>
              <a:t>Nutrition. </a:t>
            </a:r>
          </a:p>
          <a:p>
            <a:pPr marL="514350" lvl="0" indent="-514350">
              <a:buFont typeface="Calibri"/>
              <a:buAutoNum type="arabicPeriod"/>
            </a:pPr>
            <a:r>
              <a:rPr/>
              <a:t>Hygiene. </a:t>
            </a:r>
          </a:p>
          <a:p>
            <a:pPr marL="514350" lvl="0" indent="-514350">
              <a:buFont typeface="Calibri"/>
              <a:buAutoNum type="arabicPeriod"/>
            </a:pPr>
            <a:r>
              <a:rPr/>
              <a:t>Family health. </a:t>
            </a:r>
          </a:p>
          <a:p>
            <a:pPr marL="514350" lvl="0" indent="-514350">
              <a:buFont typeface="Calibri"/>
              <a:buAutoNum type="arabicPeriod"/>
            </a:pPr>
            <a:r>
              <a:rPr/>
              <a:t>Disease prevention and control. </a:t>
            </a:r>
          </a:p>
          <a:p>
            <a:pPr marL="514350" lvl="0" indent="-514350">
              <a:buFont typeface="Calibri"/>
              <a:buAutoNum type="arabicPeriod"/>
            </a:pPr>
            <a:r>
              <a:rPr/>
              <a:t>Mental health. </a:t>
            </a:r>
          </a:p>
          <a:p>
            <a:pPr marL="514350" lvl="0" indent="-514350">
              <a:buFont typeface="Calibri"/>
              <a:buAutoNum type="arabicPeriod"/>
            </a:pPr>
            <a:r>
              <a:rPr/>
              <a:t>Prevention of accidents. </a:t>
            </a:r>
          </a:p>
          <a:p>
            <a:pPr marL="514350" lvl="0" indent="-514350">
              <a:buFont typeface="Calibri"/>
              <a:buAutoNum type="arabicPeriod"/>
            </a:pPr>
            <a:r>
              <a:rPr/>
              <a:t>Use of health services.,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8596" y="443346"/>
            <a:ext cx="8229600" cy="706582"/>
          </a:xfrm>
          <a:prstGeom prst="rect">
            <a:avLst/>
          </a:prstGeom>
        </p:spPr>
        <p:txBody>
          <a:bodyPr/>
          <a:lstStyle>
            <a:lvl1pPr lvl="0">
              <a:defRPr/>
            </a:lvl1pPr>
          </a:lstStyle>
          <a:p>
            <a:pPr lvl="0"/>
            <a:r>
              <a:rPr b="1"/>
              <a:t>Principles of health education </a:t>
            </a:r>
          </a:p>
        </p:txBody>
      </p:sp>
      <p:sp>
        <p:nvSpPr>
          <p:cNvPr id="3" name="Text Placeholder 2"/>
          <p:cNvSpPr txBox="1">
            <a:spLocks noGrp="1"/>
          </p:cNvSpPr>
          <p:nvPr>
            <p:ph type="body" idx="1"/>
          </p:nvPr>
        </p:nvSpPr>
        <p:spPr>
          <a:xfrm>
            <a:off x="680143" y="1662545"/>
            <a:ext cx="8229600" cy="3480955"/>
          </a:xfrm>
          <a:prstGeom prst="rect">
            <a:avLst/>
          </a:prstGeom>
        </p:spPr>
        <p:txBody>
          <a:bodyPr>
            <a:noAutofit/>
          </a:bodyPr>
          <a:lstStyle>
            <a:lvl1pPr lvl="0">
              <a:defRPr/>
            </a:lvl1pPr>
          </a:lstStyle>
          <a:p>
            <a:pPr lvl="0">
              <a:buNone/>
            </a:pPr>
            <a:r>
              <a:rPr sz="2400">
                <a:latin typeface="Times New Roman" pitchFamily="18" charset="0"/>
                <a:cs typeface="Times New Roman" pitchFamily="18" charset="0"/>
              </a:rPr>
              <a:t>        Health education brings together the art and science of medicine, and the principles and practice of general education. </a:t>
            </a:r>
            <a:r>
              <a:rPr lang="en-US" sz="2400" dirty="0" smtClean="0">
                <a:latin typeface="Times New Roman" pitchFamily="18" charset="0"/>
                <a:cs typeface="Times New Roman" pitchFamily="18" charset="0"/>
              </a:rPr>
              <a:t> The teacher can not teach unless the pupil wants to learn. There is internal learning by which a man grows into an adult individual. Every individual learn and through learning develops the modes of </a:t>
            </a:r>
            <a:r>
              <a:rPr lang="en-US" sz="2400" dirty="0" err="1" smtClean="0">
                <a:latin typeface="Times New Roman" pitchFamily="18" charset="0"/>
                <a:cs typeface="Times New Roman" pitchFamily="18" charset="0"/>
              </a:rPr>
              <a:t>behaviour</a:t>
            </a:r>
            <a:r>
              <a:rPr lang="en-US" sz="2400" dirty="0" smtClean="0">
                <a:latin typeface="Times New Roman" pitchFamily="18" charset="0"/>
                <a:cs typeface="Times New Roman" pitchFamily="18" charset="0"/>
              </a:rPr>
              <a:t> by which he lives. Learning takes place not only  in the class rooms  but also outside in the wider world. Health education topic must be selected based on following criteria.</a:t>
            </a:r>
            <a:endParaRPr sz="240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428596" y="678873"/>
            <a:ext cx="8229600" cy="3339497"/>
          </a:xfrm>
          <a:prstGeom prst="rect">
            <a:avLst/>
          </a:prstGeom>
        </p:spPr>
        <p:txBody>
          <a:bodyPr>
            <a:normAutofit lnSpcReduction="10000"/>
          </a:bodyPr>
          <a:lstStyle>
            <a:lvl1pPr lvl="0">
              <a:defRPr/>
            </a:lvl1pPr>
          </a:lstStyle>
          <a:p>
            <a:pPr lvl="0"/>
            <a:r>
              <a:rPr/>
              <a:t>These include : </a:t>
            </a:r>
          </a:p>
          <a:p>
            <a:pPr marL="514350" lvl="0" indent="-514350">
              <a:buNone/>
            </a:pPr>
            <a:r>
              <a:rPr lang="en-US" dirty="0" smtClean="0"/>
              <a:t>                  1.</a:t>
            </a:r>
            <a:r>
              <a:rPr smtClean="0"/>
              <a:t>Credibility </a:t>
            </a:r>
            <a:endParaRPr lang="en-US" dirty="0" smtClean="0"/>
          </a:p>
          <a:p>
            <a:pPr marL="514350" lvl="0" indent="-514350">
              <a:buNone/>
            </a:pPr>
            <a:r>
              <a:rPr lang="en-US" dirty="0" smtClean="0"/>
              <a:t>                                    It is the degree to which the message to be communicated is perceived as trust worthy by the receiver. Good health education based on facts. Unless the people have trust and confidence in the communicator no desired action will ensue after receiving the message.</a:t>
            </a:r>
            <a:endParaRPr/>
          </a:p>
          <a:p>
            <a:pPr marL="514350" lvl="0" indent="-51435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2. Interest</a:t>
            </a:r>
          </a:p>
          <a:p>
            <a:pPr>
              <a:buNone/>
            </a:pPr>
            <a:r>
              <a:rPr lang="en-US" dirty="0" smtClean="0"/>
              <a:t>                             It is a basic principle that people are not willing to listen those things which are not to their interest. Health educators must find out the real health need of the people. Psychologist call them felt needs. If a health programme is based on felt needs people will gladly participate in the programme.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                3. Participation</a:t>
            </a:r>
          </a:p>
          <a:p>
            <a:pPr>
              <a:buNone/>
            </a:pPr>
            <a:r>
              <a:rPr lang="en-US" dirty="0" smtClean="0"/>
              <a:t>                             It is based on psychological principle of active learning. A high  degree of participation tends to create a sense of involvement, personal acceptance and decision making. The Alma Ata declaration states- The people  have a right  and duty to participate individually and collectively in the planning and implementation of their health care.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4. Motivation</a:t>
            </a:r>
          </a:p>
          <a:p>
            <a:pPr>
              <a:buNone/>
            </a:pPr>
            <a:r>
              <a:rPr lang="en-US" dirty="0" smtClean="0"/>
              <a:t>                             In every person ,there is fundamental desire to learn. Awakening this desire is motivation. It is of two types - primary and secondary. Primary motives are inborn like sex, hunger etc.. And secondary motives are based on desires created by outside forces like praise ,love, rewards etc..</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5. Comprehension</a:t>
            </a:r>
          </a:p>
          <a:p>
            <a:pPr>
              <a:buNone/>
            </a:pPr>
            <a:r>
              <a:rPr lang="en-US" dirty="0" smtClean="0"/>
              <a:t>                  In health education we must know the level of understanding, education and literacy of people. In health education we should always communicate in  the language people understand and never use words which are strange and knew to the people. Teaching should be within the mental capacity of audience.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6. Reinforcement</a:t>
            </a:r>
          </a:p>
          <a:p>
            <a:pPr>
              <a:buNone/>
            </a:pPr>
            <a:r>
              <a:rPr lang="en-US" dirty="0" smtClean="0"/>
              <a:t>                            Repetition at intervals is necessary for effective health education. If there is no reinforcement there is possibility of the individual going back to pre awareness stage. If the message is repeated in different ways, people are more likely to remember it.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EDUCATION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Health education can help to increase knowledge and to reinforce desired </a:t>
            </a:r>
            <a:r>
              <a:rPr lang="en-US" dirty="0" err="1" smtClean="0"/>
              <a:t>behaviour</a:t>
            </a:r>
            <a:r>
              <a:rPr lang="en-US" dirty="0" smtClean="0"/>
              <a:t> </a:t>
            </a:r>
            <a:r>
              <a:rPr lang="en-US" dirty="0" err="1" smtClean="0"/>
              <a:t>patterns.A</a:t>
            </a:r>
            <a:r>
              <a:rPr lang="en-US" dirty="0" smtClean="0"/>
              <a:t> variety of definitions exist for health education.     </a:t>
            </a:r>
          </a:p>
          <a:p>
            <a:pPr>
              <a:buNone/>
            </a:pPr>
            <a:r>
              <a:rPr lang="en-US" dirty="0" smtClean="0"/>
              <a:t>                             1. Health education is translation of what is known about health.</a:t>
            </a:r>
          </a:p>
          <a:p>
            <a:pPr>
              <a:buNone/>
            </a:pPr>
            <a:r>
              <a:rPr lang="en-US" dirty="0" smtClean="0"/>
              <a:t>                             2.The process by which individuals and group of people learn to behave in a manner for promotion, maintenance or restoration of health.</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7.Learning by doing</a:t>
            </a:r>
          </a:p>
          <a:p>
            <a:pPr>
              <a:buNone/>
            </a:pPr>
            <a:r>
              <a:rPr lang="en-US" dirty="0" smtClean="0"/>
              <a:t>                                   Learning by action- process. If we learn by doing a work, it is worth full. The </a:t>
            </a:r>
            <a:r>
              <a:rPr lang="en-US" dirty="0" err="1" smtClean="0"/>
              <a:t>chinese</a:t>
            </a:r>
            <a:r>
              <a:rPr lang="en-US" dirty="0" smtClean="0"/>
              <a:t> proverb: “ If I hear I forget, if I see I remember, if I do I know”  illustrates the importance of learning by doing.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dirty="0" smtClean="0"/>
              <a:t>                     8. Known to un known</a:t>
            </a:r>
          </a:p>
          <a:p>
            <a:pPr>
              <a:buNone/>
            </a:pPr>
            <a:r>
              <a:rPr lang="en-US" dirty="0" smtClean="0"/>
              <a:t>                                 In health education work, we must proceed from the concrete to the abstract; from the particular to the general; from the easy to more difficult and from the known to unknown. New knowledge will bring about a new enlarged understanding. The way in which medicine has developed from religion to modern medicine is the best example.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9. Setting an example</a:t>
            </a:r>
          </a:p>
          <a:p>
            <a:pPr>
              <a:buNone/>
            </a:pPr>
            <a:r>
              <a:rPr lang="en-US" dirty="0" smtClean="0"/>
              <a:t>                                      The health educator should set a good example himself in the things he is teaching. If he is explaining the hazards of smoking, he will not be very successful if he himself smokes.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10.Good human relations</a:t>
            </a:r>
          </a:p>
          <a:p>
            <a:pPr>
              <a:buNone/>
            </a:pPr>
            <a:r>
              <a:rPr lang="en-US" dirty="0" smtClean="0"/>
              <a:t>                                      Sharing of information, ideas and feelings happen more easily between people who have a good relation ship. Developing good relationship with people goes hand in hand with developing communication skill.</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11. Feed back</a:t>
            </a:r>
          </a:p>
          <a:p>
            <a:pPr>
              <a:buNone/>
            </a:pPr>
            <a:r>
              <a:rPr lang="en-US" dirty="0" smtClean="0"/>
              <a:t>                                   The health educator can modify the effect of communication in the light of feedback from his audience. For effective communication feedback is very essential.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dirty="0" smtClean="0"/>
              <a:t>                      12.Leaders</a:t>
            </a:r>
          </a:p>
          <a:p>
            <a:pPr>
              <a:buNone/>
            </a:pPr>
            <a:r>
              <a:rPr lang="en-US" dirty="0" smtClean="0"/>
              <a:t>                           In health education, we try to penetrate the community through the local leaders- village head man, school teachers, political leaders etc.. The attributes of a leader are he under stands the needs and demands of the community, provides proper guidance and he must be selfless , honest, impartial and sincere. He has good relation ship with official and non official </a:t>
            </a:r>
            <a:r>
              <a:rPr lang="en-US" dirty="0" err="1" smtClean="0"/>
              <a:t>organisations</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Practice Of Health Education </a:t>
            </a:r>
          </a:p>
        </p:txBody>
      </p:sp>
      <p:sp>
        <p:nvSpPr>
          <p:cNvPr id="3" name="Text Placeholder 2"/>
          <p:cNvSpPr txBox="1">
            <a:spLocks noGrp="1"/>
          </p:cNvSpPr>
          <p:nvPr>
            <p:ph type="body" idx="1"/>
          </p:nvPr>
        </p:nvSpPr>
        <p:spPr>
          <a:xfrm>
            <a:off x="428596" y="2089543"/>
            <a:ext cx="8229600" cy="2226476"/>
          </a:xfrm>
          <a:prstGeom prst="rect">
            <a:avLst/>
          </a:prstGeom>
        </p:spPr>
        <p:txBody>
          <a:bodyPr>
            <a:normAutofit fontScale="47500" lnSpcReduction="20000"/>
          </a:bodyPr>
          <a:lstStyle>
            <a:lvl1pPr lvl="0">
              <a:defRPr/>
            </a:lvl1pPr>
          </a:lstStyle>
          <a:p>
            <a:pPr>
              <a:buNone/>
            </a:pPr>
            <a:r>
              <a:rPr/>
              <a:t> 1. Audio – visual aid : </a:t>
            </a:r>
            <a:r>
              <a:rPr lang="en-US" dirty="0" smtClean="0"/>
              <a:t>. No health education can be effective without audiovisual</a:t>
            </a:r>
          </a:p>
          <a:p>
            <a:pPr>
              <a:buNone/>
            </a:pPr>
            <a:r>
              <a:rPr lang="en-US" dirty="0" smtClean="0"/>
              <a:t>aids. They help to simplify unfamiliar concepts; bring about</a:t>
            </a:r>
          </a:p>
          <a:p>
            <a:pPr>
              <a:buNone/>
            </a:pPr>
            <a:r>
              <a:rPr lang="en-US" dirty="0" smtClean="0"/>
              <a:t>understanding where words fail; reinforce learning by</a:t>
            </a:r>
          </a:p>
          <a:p>
            <a:pPr>
              <a:buNone/>
            </a:pPr>
            <a:r>
              <a:rPr lang="en-US" dirty="0" smtClean="0"/>
              <a:t>appealing to more than one sense, and provide a dynamic</a:t>
            </a:r>
          </a:p>
          <a:p>
            <a:pPr>
              <a:buNone/>
            </a:pPr>
            <a:r>
              <a:rPr lang="en-US" dirty="0" smtClean="0"/>
              <a:t>way of avoiding monotony. Modern science has made</a:t>
            </a:r>
          </a:p>
          <a:p>
            <a:pPr>
              <a:buNone/>
            </a:pPr>
            <a:r>
              <a:rPr lang="en-US" dirty="0" smtClean="0"/>
              <a:t>available an endless array of audiovisual aids which can be</a:t>
            </a:r>
          </a:p>
          <a:p>
            <a:pPr>
              <a:buNone/>
            </a:pPr>
            <a:r>
              <a:rPr lang="en-US" dirty="0" smtClean="0"/>
              <a:t>classified into three groups.</a:t>
            </a:r>
            <a:endParaRPr/>
          </a:p>
          <a:p>
            <a:pPr marL="514350" lvl="0" indent="-514350">
              <a:buNone/>
            </a:pPr>
            <a:r>
              <a:rPr/>
              <a:t>             </a:t>
            </a:r>
            <a:r>
              <a:rPr lang="en-US" dirty="0" smtClean="0"/>
              <a:t>a.</a:t>
            </a:r>
            <a:r>
              <a:rPr smtClean="0"/>
              <a:t>. </a:t>
            </a:r>
            <a:r>
              <a:rPr/>
              <a:t>Auditory aids </a:t>
            </a:r>
          </a:p>
          <a:p>
            <a:pPr marL="514350" lvl="0" indent="-514350">
              <a:buNone/>
            </a:pPr>
            <a:r>
              <a:rPr/>
              <a:t>             </a:t>
            </a:r>
            <a:r>
              <a:rPr lang="en-US" dirty="0" smtClean="0"/>
              <a:t>b.</a:t>
            </a:r>
            <a:r>
              <a:rPr smtClean="0"/>
              <a:t> </a:t>
            </a:r>
            <a:r>
              <a:rPr/>
              <a:t>Visual aids </a:t>
            </a:r>
          </a:p>
          <a:p>
            <a:pPr marL="514350" lvl="0" indent="-514350">
              <a:buNone/>
            </a:pPr>
            <a:r>
              <a:rPr/>
              <a:t>             </a:t>
            </a:r>
            <a:r>
              <a:rPr lang="en-US" dirty="0" smtClean="0"/>
              <a:t>c.</a:t>
            </a:r>
            <a:r>
              <a:rPr smtClean="0"/>
              <a:t> </a:t>
            </a:r>
            <a:r>
              <a:rPr/>
              <a:t>Combined A-V aids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AutoNum type="alphaLcPeriod"/>
            </a:pPr>
            <a:r>
              <a:rPr lang="en-US" dirty="0" smtClean="0"/>
              <a:t>Auditory Aid- Health education can be done through hearing. </a:t>
            </a:r>
            <a:r>
              <a:rPr lang="en-US" dirty="0" err="1" smtClean="0"/>
              <a:t>eg</a:t>
            </a:r>
            <a:r>
              <a:rPr lang="en-US" dirty="0" smtClean="0"/>
              <a:t>: radio, tape recorder etc..</a:t>
            </a:r>
          </a:p>
          <a:p>
            <a:pPr marL="514350" indent="-514350">
              <a:buAutoNum type="alphaLcPeriod"/>
            </a:pPr>
            <a:r>
              <a:rPr lang="en-US" dirty="0" smtClean="0"/>
              <a:t>Visual Aids- Health education is given by seeing the matter. It is of 2 types- 1. Not requiring projections-                                                                        </a:t>
            </a:r>
            <a:r>
              <a:rPr lang="en-US" dirty="0" err="1" smtClean="0"/>
              <a:t>eg</a:t>
            </a:r>
            <a:r>
              <a:rPr lang="en-US" dirty="0" smtClean="0"/>
              <a:t>: leaflets, charts, posters etc..</a:t>
            </a:r>
          </a:p>
          <a:p>
            <a:pPr marL="514350" indent="-514350">
              <a:buNone/>
            </a:pPr>
            <a:r>
              <a:rPr lang="en-US" dirty="0" smtClean="0"/>
              <a:t>                                               2. Requiring projections-</a:t>
            </a:r>
            <a:r>
              <a:rPr lang="en-US" dirty="0" err="1" smtClean="0"/>
              <a:t>eg</a:t>
            </a:r>
            <a:r>
              <a:rPr lang="en-US" dirty="0" smtClean="0"/>
              <a:t>: slides, film strips etc..</a:t>
            </a:r>
          </a:p>
          <a:p>
            <a:pPr marL="514350" indent="-514350">
              <a:buNone/>
            </a:pPr>
            <a:r>
              <a:rPr lang="en-US" dirty="0" smtClean="0"/>
              <a:t>c. Combined A-V Aid- Both auditory and visual means are using for health education. </a:t>
            </a:r>
            <a:r>
              <a:rPr lang="en-US" dirty="0" err="1" smtClean="0"/>
              <a:t>eg</a:t>
            </a:r>
            <a:r>
              <a:rPr lang="en-US" dirty="0" smtClean="0"/>
              <a:t>: television, sound films etc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500034" y="471054"/>
            <a:ext cx="8229600" cy="4253345"/>
          </a:xfrm>
          <a:prstGeom prst="rect">
            <a:avLst/>
          </a:prstGeom>
        </p:spPr>
        <p:txBody>
          <a:bodyPr/>
          <a:lstStyle>
            <a:lvl1pPr lvl="0">
              <a:defRPr/>
            </a:lvl1pPr>
          </a:lstStyle>
          <a:p>
            <a:pPr lvl="0">
              <a:buNone/>
            </a:pPr>
            <a:r>
              <a:rPr lang="en-US" dirty="0" smtClean="0"/>
              <a:t>                </a:t>
            </a:r>
            <a:r>
              <a:rPr smtClean="0"/>
              <a:t> </a:t>
            </a:r>
            <a:r>
              <a:rPr lang="en-US" dirty="0" smtClean="0"/>
              <a:t>Methods in health education</a:t>
            </a:r>
          </a:p>
          <a:p>
            <a:pPr lvl="0">
              <a:buNone/>
            </a:pPr>
            <a:r>
              <a:rPr lang="en-US" dirty="0" smtClean="0"/>
              <a:t>    It is the way through which the educator is communicate with the audience. Broadly it is classified into:</a:t>
            </a:r>
          </a:p>
          <a:p>
            <a:pPr lvl="0">
              <a:buNone/>
            </a:pPr>
            <a:r>
              <a:rPr lang="en-US" dirty="0" smtClean="0"/>
              <a:t>                           1.Individual approach</a:t>
            </a:r>
          </a:p>
          <a:p>
            <a:pPr lvl="0">
              <a:buNone/>
            </a:pPr>
            <a:r>
              <a:rPr lang="en-US" dirty="0" smtClean="0"/>
              <a:t>                           2. Group approach</a:t>
            </a:r>
          </a:p>
          <a:p>
            <a:pPr lvl="0">
              <a:buNone/>
            </a:pPr>
            <a:r>
              <a:rPr lang="en-US" dirty="0" smtClean="0"/>
              <a:t>                           3.Mass approach</a:t>
            </a:r>
          </a:p>
          <a:p>
            <a:pPr lvl="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1 . Individual approach</a:t>
            </a:r>
          </a:p>
          <a:p>
            <a:pPr>
              <a:buNone/>
            </a:pPr>
            <a:r>
              <a:rPr lang="en-US" dirty="0" smtClean="0"/>
              <a:t>                              There are plenty of opportunities for individual health education. It may be given in personal </a:t>
            </a:r>
            <a:r>
              <a:rPr lang="en-US" i="1" dirty="0" smtClean="0"/>
              <a:t>interviews in the </a:t>
            </a:r>
            <a:r>
              <a:rPr lang="en-US" dirty="0" smtClean="0"/>
              <a:t>consultation room of the doctor or in the health centre or in the homes of the people. The individual comes to the doctor or health centre because of illness. The responsibility of the attending physician in this regard, is very great because he has the confidence of the patient. The patient will listen more readily to the physician's health </a:t>
            </a:r>
            <a:r>
              <a:rPr lang="en-US" dirty="0" err="1" smtClean="0"/>
              <a:t>counselling</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10" y="1062331"/>
            <a:ext cx="8325464" cy="3480618"/>
          </a:xfrm>
        </p:spPr>
        <p:txBody>
          <a:bodyPr/>
          <a:lstStyle/>
          <a:p>
            <a:pPr>
              <a:buNone/>
            </a:pPr>
            <a:r>
              <a:rPr lang="en-US" dirty="0" smtClean="0"/>
              <a:t>3.Health education is a process that informs, motivate and helps people to adopt and maintain healthy practices and life styles, advocates environmental changes  as needed to facilitate this goal and conduct professional training and research.</a:t>
            </a:r>
          </a:p>
          <a:p>
            <a:pPr>
              <a:buNone/>
            </a:pPr>
            <a:r>
              <a:rPr lang="en-US" dirty="0" smtClean="0"/>
              <a:t>4.Health education is the part of health care that is concerned with promoting healthy </a:t>
            </a:r>
            <a:r>
              <a:rPr lang="en-US" dirty="0" err="1" smtClean="0"/>
              <a:t>behaviour</a:t>
            </a:r>
            <a:r>
              <a:rPr lang="en-US" dirty="0" smtClean="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 biggest advantage of individual health teaching is that we can discuss, argue and persuade the individual to change his </a:t>
            </a:r>
            <a:r>
              <a:rPr lang="en-US" dirty="0" err="1" smtClean="0"/>
              <a:t>behaviour</a:t>
            </a:r>
            <a:r>
              <a:rPr lang="en-US" dirty="0" smtClean="0"/>
              <a:t>. The limitation of individual health teaching is that the numbers we reach are small, and health education is given only to those who come in contact with us.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2. Group approach        </a:t>
            </a:r>
          </a:p>
          <a:p>
            <a:pPr>
              <a:buNone/>
            </a:pPr>
            <a:r>
              <a:rPr lang="en-US" dirty="0" smtClean="0"/>
              <a:t>                           Group teaching is an effective way of educating the community. The choice of subject in group health teaching is very important; it must relate directly to the interest of the group. We have to select  the suitable method of health education including audio-visual aids for successful group health education. Different methods of group approach are-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t>a. Chalk and talk (Lecture )</a:t>
            </a:r>
          </a:p>
          <a:p>
            <a:pPr>
              <a:buNone/>
            </a:pPr>
            <a:r>
              <a:rPr lang="en-US" dirty="0" smtClean="0"/>
              <a:t>             A lecture is defined as carefully prepared oral presentation of facts by a qualified person. Its effectiveness depends to a large extent on the speaker's ability to write legibly and to draw with chalk on a black board. The talk should be based on a topic of current interest or health needs of the group. The group should not be more than 30 and the talk should not exceed 15 to 20 minutes. If the talk is too long people may become bored and restless. </a:t>
            </a:r>
          </a:p>
          <a:p>
            <a:pPr marL="514350" indent="-514350">
              <a:buNone/>
            </a:pPr>
            <a:endParaRPr lang="en-US" dirty="0" smtClean="0"/>
          </a:p>
          <a:p>
            <a:pPr marL="514350" indent="-514350">
              <a:buAutoNum type="alphaLcPeriod"/>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Lectures can be faulted on a number of grounds. Their disadvantages include the following : students are involved to a minimum extent; learning is passive; do not stimulate thinking or problem-solving capacity; the comprehension of</a:t>
            </a:r>
          </a:p>
          <a:p>
            <a:pPr>
              <a:buNone/>
            </a:pPr>
            <a:r>
              <a:rPr lang="en-US" dirty="0" smtClean="0"/>
              <a:t>      a lecture varies with the student; and the health </a:t>
            </a:r>
            <a:r>
              <a:rPr lang="en-US" dirty="0" err="1" smtClean="0"/>
              <a:t>behaviour</a:t>
            </a:r>
            <a:r>
              <a:rPr lang="en-US" dirty="0" smtClean="0"/>
              <a:t> of the listeners is not necessarily affected.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dirty="0" smtClean="0"/>
              <a:t>b. Demonstrations</a:t>
            </a:r>
          </a:p>
          <a:p>
            <a:pPr>
              <a:buNone/>
            </a:pPr>
            <a:r>
              <a:rPr lang="en-US" dirty="0" smtClean="0"/>
              <a:t>                          A demonstration is a carefully prepared presentation to show how to perform a skill or procedure. Here a procedure (e.g. lumber puncture, disinfection of a well) is carried out step by step before an audience or the target group, the demonstrator ascertaining that the audience understands how to perform it. The demonstrator involves the audience in discussion.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t>                      Demonstration as a means of communication has been found to have a high educational value in </a:t>
            </a:r>
            <a:r>
              <a:rPr lang="en-US" dirty="0" err="1" smtClean="0"/>
              <a:t>programes</a:t>
            </a:r>
            <a:r>
              <a:rPr lang="en-US" dirty="0" smtClean="0"/>
              <a:t> like environmental sanitation (e.g., installation of a hand-pump, construction of a sanitary latrine); mother and child health (e.g. demonstration of oral rehydration technique) and control of diseases (e.g., scabies). The clinical teaching in hospitals is based on demonstrations. This method has a high motivational value.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c. Group discussion</a:t>
            </a:r>
          </a:p>
          <a:p>
            <a:r>
              <a:rPr lang="en-US" dirty="0" smtClean="0"/>
              <a:t>                              A "group" is an "aggregation of people interacting in a face-to-face situation". It permits the individuals to learn by freely exchanging their knowledge, ideas and opinions. Group discussion provides a wider interaction among members than is possible with other methods.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                                For effective group discussion, the group should comprise not less than 6 and not more than 12 members. The participants are all seated in a circle, so that each is fully visible to all the others . There should be a group leader who initiates the subject, helps the discussion in the </a:t>
            </a:r>
            <a:r>
              <a:rPr lang="fr-FR" dirty="0" err="1" smtClean="0"/>
              <a:t>proper</a:t>
            </a:r>
            <a:r>
              <a:rPr lang="fr-FR" dirty="0" smtClean="0"/>
              <a:t>  </a:t>
            </a:r>
            <a:r>
              <a:rPr lang="fr-FR" dirty="0" err="1" smtClean="0"/>
              <a:t>manner</a:t>
            </a:r>
            <a:r>
              <a:rPr lang="fr-FR" dirty="0" smtClean="0"/>
              <a:t>, </a:t>
            </a:r>
            <a:r>
              <a:rPr lang="fr-FR" dirty="0" err="1" smtClean="0"/>
              <a:t>prevents</a:t>
            </a:r>
            <a:r>
              <a:rPr lang="fr-FR" dirty="0" smtClean="0"/>
              <a:t>  </a:t>
            </a:r>
            <a:r>
              <a:rPr lang="fr-FR" dirty="0" err="1" smtClean="0"/>
              <a:t>side</a:t>
            </a:r>
            <a:r>
              <a:rPr lang="fr-FR" dirty="0" smtClean="0"/>
              <a:t>-conversations, encourages </a:t>
            </a:r>
            <a:r>
              <a:rPr lang="en-US" dirty="0" smtClean="0"/>
              <a:t>everyone to participate and sums up the discussion in the end. If the discussion goes well, the group may arrive at decisions which no individual member would have been able to make alone.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                       The "recorder" prepares a report on the issues discussed and agreements reached. In a group discussion, the members should observe the following rules : (a) express ideas clearly and concisely (b) listen to what others say. {c) do not interrupt when others are speaking (d) make only relevant remarks (e) accept criticism gracefully and {f) help to reach conclusions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729835" y="1298575"/>
            <a:ext cx="3779580" cy="3479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HEALTH EDUCATION </a:t>
            </a:r>
          </a:p>
        </p:txBody>
      </p:sp>
      <p:sp>
        <p:nvSpPr>
          <p:cNvPr id="3" name="Text Placeholder 2"/>
          <p:cNvSpPr txBox="1">
            <a:spLocks noGrp="1"/>
          </p:cNvSpPr>
          <p:nvPr>
            <p:ph type="body" idx="1"/>
          </p:nvPr>
        </p:nvSpPr>
        <p:spPr>
          <a:xfrm>
            <a:off x="571472" y="1763316"/>
            <a:ext cx="8229600" cy="2844418"/>
          </a:xfrm>
          <a:prstGeom prst="rect">
            <a:avLst/>
          </a:prstGeom>
        </p:spPr>
        <p:txBody>
          <a:bodyPr>
            <a:normAutofit fontScale="92500" lnSpcReduction="10000"/>
          </a:bodyPr>
          <a:lstStyle>
            <a:lvl1pPr lvl="0">
              <a:defRPr/>
            </a:lvl1pPr>
          </a:lstStyle>
          <a:p>
            <a:pPr lvl="0">
              <a:buNone/>
            </a:pPr>
            <a:r>
              <a:rPr b="1"/>
              <a:t>Alma – Ata declaration : </a:t>
            </a:r>
          </a:p>
          <a:p>
            <a:pPr lvl="0">
              <a:buNone/>
            </a:pPr>
            <a:r>
              <a:rPr b="1"/>
              <a:t>    </a:t>
            </a:r>
            <a:r>
              <a:rPr/>
              <a:t>      The declaration of Alma – Ata (1978) by emphasizing the need for “individual and community participation” </a:t>
            </a:r>
          </a:p>
          <a:p>
            <a:pPr lvl="0">
              <a:buNone/>
            </a:pPr>
            <a:r>
              <a:rPr/>
              <a:t>           </a:t>
            </a:r>
            <a:r>
              <a:rPr smtClean="0"/>
              <a:t>“</a:t>
            </a:r>
            <a:r>
              <a:rPr lang="en-US" dirty="0" smtClean="0"/>
              <a:t>A</a:t>
            </a:r>
            <a:r>
              <a:rPr smtClean="0"/>
              <a:t> </a:t>
            </a:r>
            <a:r>
              <a:rPr/>
              <a:t>process aimed at encouraging people to want to be healthy , to know how to stay healthy ,to do what they can individually and collectively to maintain health, and to seek help when needed ”.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Limitations : Group discussion is not without limitations. Those who are shy may not  take part in the discussions. Some may dominate the discussion . Thus there may be unequal participation of members in a group discussion, unless properly guided. Some members may deviate from the subject and make the discussion irrelevant.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d. Panel discussion</a:t>
            </a:r>
          </a:p>
          <a:p>
            <a:pPr>
              <a:buNone/>
            </a:pPr>
            <a:r>
              <a:rPr lang="en-US" dirty="0" smtClean="0"/>
              <a:t>                              In a panel discussion, 4 to 8 persons who are qualified to talk about the topic sit and discuss a given problem, or the topic, in front of a large group or audience. The panel comprises, a chairman or moderator and from 4 to 8 speakers. The chairman opens the meeting, welcomes the </a:t>
            </a:r>
            <a:r>
              <a:rPr lang="en-US" dirty="0" err="1" smtClean="0"/>
              <a:t>gatherings.He</a:t>
            </a:r>
            <a:r>
              <a:rPr lang="en-US" dirty="0" smtClean="0"/>
              <a:t> introduces the panel speakers.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 The success of the panel depends upon the chairman; he has to keep the discussion going and develop the train of thought. After the main aspects of the subject are explored by the panel speakers, the audience is invited to take part. The discussion should be spontaneous and natural. If members of the panel are unacquainted with this method, they may have a preliminary meeting, prepare the material on the subject and decide upon the method and plan of presentation. Panel discussion can be an extremely effective method of education.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dirty="0" smtClean="0"/>
              <a:t>e. Symposium</a:t>
            </a:r>
          </a:p>
          <a:p>
            <a:pPr>
              <a:buNone/>
            </a:pPr>
            <a:r>
              <a:rPr lang="en-US" dirty="0" smtClean="0"/>
              <a:t>                    A symposium is a series of speeches on a selected subject. Each person or expert presents an aspect of the subject briefly. There is no discussion among the symposium members like in panel discussion. In the end, the audience may raise questions. The chairman makes a comprehensive summary at the end of the entire session.</a:t>
            </a:r>
          </a:p>
          <a:p>
            <a:pPr>
              <a:buNone/>
            </a:pPr>
            <a:endParaRPr lang="en-US" dirty="0" smtClean="0"/>
          </a:p>
          <a:p>
            <a:pPr>
              <a:buNone/>
            </a:pPr>
            <a:r>
              <a:rPr lang="en-US" dirty="0" smtClean="0"/>
              <a:t>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514350" indent="-514350">
              <a:buAutoNum type="alphaLcPeriod" startAt="6"/>
            </a:pPr>
            <a:r>
              <a:rPr lang="en-US" dirty="0" smtClean="0"/>
              <a:t>Workshop </a:t>
            </a:r>
            <a:r>
              <a:rPr lang="en-US" i="1" dirty="0" smtClean="0"/>
              <a:t>–</a:t>
            </a:r>
          </a:p>
          <a:p>
            <a:pPr marL="514350" indent="-514350">
              <a:buNone/>
            </a:pPr>
            <a:r>
              <a:rPr lang="en-US" i="1" dirty="0" smtClean="0"/>
              <a:t>                     </a:t>
            </a:r>
            <a:r>
              <a:rPr lang="en-US" dirty="0" smtClean="0"/>
              <a:t>The workshop is the name given to a novel experiment in education. It consists of a series of meetings, usually four or more, with emphasis on individual work, within the group, with the help of consultants and resource personnel. The total workshop may be divided into small groups and each group will choose a chairman and a recorder. The individuals work, solve a part of the problem through their personal effort with the help of consultants, contribute to group work and group discussion and leave the workshop with a plan of action on the problem. Learning takes place in a friendly, happy and democratic atmosphere, under expert guidance. The workshop provides each participant opportunities to improve his effectiveness as a professional worker.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dirty="0" smtClean="0"/>
              <a:t>  g.    Role playing </a:t>
            </a:r>
            <a:r>
              <a:rPr lang="en-US" i="1" dirty="0" smtClean="0"/>
              <a:t>-</a:t>
            </a:r>
          </a:p>
          <a:p>
            <a:pPr>
              <a:buNone/>
            </a:pPr>
            <a:r>
              <a:rPr lang="en-US" dirty="0" smtClean="0"/>
              <a:t>                           Role playing or socio-drama is based on the assumption that many values in a situation cannot be expressed in words, and the communication can be more effective if the situation is </a:t>
            </a:r>
            <a:r>
              <a:rPr lang="en-US" dirty="0" err="1" smtClean="0"/>
              <a:t>dramatised</a:t>
            </a:r>
            <a:r>
              <a:rPr lang="en-US" dirty="0" smtClean="0"/>
              <a:t> by the group. The group members who take part in the socio-drama enact their roles as they have observed or experienced them. The audience is not passive but actively concerned with the drama. They are supposed to pay sympathetic attention to what is going on, suggest alternative solutions at the request of the leader and if requested, come up and take an active part by demonstrating how they feel a particular role should be handled. The size of the group is thought to be best at about 25. Role playing is a useful technique to use in providing discussion of problems of human relationship. It is a particularly useful educational device for school children. Role playing is followed by a discussion of the problem.</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buAutoNum type="alphaLcPeriod" startAt="8"/>
            </a:pPr>
            <a:r>
              <a:rPr lang="en-US" dirty="0" smtClean="0"/>
              <a:t>Conferences and seminars-</a:t>
            </a:r>
          </a:p>
          <a:p>
            <a:pPr marL="514350" indent="-514350">
              <a:buNone/>
            </a:pPr>
            <a:r>
              <a:rPr lang="en-US" dirty="0" smtClean="0"/>
              <a:t>                                                     This category contains a large component of commercialized continuing education. The </a:t>
            </a:r>
            <a:r>
              <a:rPr lang="en-US" dirty="0" err="1" smtClean="0"/>
              <a:t>programmes</a:t>
            </a:r>
            <a:r>
              <a:rPr lang="en-US" dirty="0" smtClean="0"/>
              <a:t> are usually held on a regional, state or national level. They range from once half-day to one week in length and may cover a single topic in depth or be broadly comprehensive. They usually use a variety of formats to aid the learning process from self instruction to multi-media.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3. Mass approach</a:t>
            </a:r>
          </a:p>
          <a:p>
            <a:pPr>
              <a:buNone/>
            </a:pPr>
            <a:r>
              <a:rPr lang="en-US" dirty="0" smtClean="0"/>
              <a:t>                                Mass medias are used for health education. The evolution of the media has been rapid. Mass media are one way </a:t>
            </a:r>
            <a:r>
              <a:rPr lang="en-US" dirty="0" err="1" smtClean="0"/>
              <a:t>communication.They</a:t>
            </a:r>
            <a:r>
              <a:rPr lang="en-US" dirty="0" smtClean="0"/>
              <a:t> are </a:t>
            </a:r>
            <a:r>
              <a:rPr lang="en-US" dirty="0" err="1" smtClean="0"/>
              <a:t>usefull</a:t>
            </a:r>
            <a:r>
              <a:rPr lang="en-US" dirty="0" smtClean="0"/>
              <a:t> in transmitting messages  to people even in remotest </a:t>
            </a:r>
            <a:r>
              <a:rPr lang="en-US" dirty="0" err="1" smtClean="0"/>
              <a:t>places.Mass</a:t>
            </a:r>
            <a:r>
              <a:rPr lang="en-US" dirty="0" smtClean="0"/>
              <a:t> media alone is inadequate in changing human </a:t>
            </a:r>
            <a:r>
              <a:rPr lang="en-US" dirty="0" err="1" smtClean="0"/>
              <a:t>behaviour</a:t>
            </a:r>
            <a:r>
              <a:rPr lang="en-US" dirty="0" smtClean="0"/>
              <a:t>. Other approaches also needed for effective communication.</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Different modes of mass media are given below :</a:t>
            </a:r>
          </a:p>
          <a:p>
            <a:pPr>
              <a:buNone/>
            </a:pPr>
            <a:r>
              <a:rPr lang="en-US" dirty="0" smtClean="0"/>
              <a:t>                  1.Television</a:t>
            </a:r>
          </a:p>
          <a:p>
            <a:pPr>
              <a:buNone/>
            </a:pPr>
            <a:r>
              <a:rPr lang="en-US" dirty="0" smtClean="0"/>
              <a:t>                  2.Radio</a:t>
            </a:r>
          </a:p>
          <a:p>
            <a:pPr>
              <a:buNone/>
            </a:pPr>
            <a:r>
              <a:rPr lang="en-US" dirty="0" smtClean="0"/>
              <a:t>                  3.Internet</a:t>
            </a:r>
          </a:p>
          <a:p>
            <a:pPr>
              <a:buNone/>
            </a:pPr>
            <a:r>
              <a:rPr lang="en-US" dirty="0" smtClean="0"/>
              <a:t>                  4.Newspapers</a:t>
            </a:r>
          </a:p>
          <a:p>
            <a:pPr>
              <a:buNone/>
            </a:pPr>
            <a:r>
              <a:rPr lang="en-US" dirty="0" smtClean="0"/>
              <a:t>                  5.Printed material</a:t>
            </a:r>
          </a:p>
          <a:p>
            <a:pPr>
              <a:buNone/>
            </a:pPr>
            <a:r>
              <a:rPr lang="en-US" dirty="0" smtClean="0"/>
              <a:t>                  6.Direct mailing</a:t>
            </a:r>
          </a:p>
          <a:p>
            <a:pPr>
              <a:buNone/>
            </a:pPr>
            <a:r>
              <a:rPr lang="en-US" dirty="0" smtClean="0"/>
              <a:t>                  7.Health museums &amp; exhibitions</a:t>
            </a:r>
          </a:p>
          <a:p>
            <a:pPr>
              <a:buNone/>
            </a:pPr>
            <a:r>
              <a:rPr lang="en-US" dirty="0" smtClean="0"/>
              <a:t>                  8.Folkmedia</a:t>
            </a:r>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p:spPr>
        <p:txBody>
          <a:bodyPr/>
          <a:lstStyle>
            <a:lvl1pPr lvl="0">
              <a:defRPr/>
            </a:lvl1pPr>
          </a:lstStyle>
          <a:p>
            <a:pPr lvl="0" algn="ctr"/>
            <a:r>
              <a:rPr>
                <a:solidFill>
                  <a:srgbClr val="FFFF00"/>
                </a:solidFill>
              </a:rPr>
              <a:t>OCCUPATIONAL HEALTH </a:t>
            </a:r>
          </a:p>
        </p:txBody>
      </p:sp>
      <p:sp>
        <p:nvSpPr>
          <p:cNvPr id="3" name="Subtitle 2"/>
          <p:cNvSpPr txBox="1">
            <a:spLocks noGrp="1"/>
          </p:cNvSpPr>
          <p:nvPr>
            <p:ph type="subTitle" idx="1"/>
          </p:nvPr>
        </p:nvSpPr>
        <p:spPr>
          <a:prstGeom prst="rect">
            <a:avLst/>
          </a:prstGeom>
        </p:spPr>
        <p:txBody>
          <a:bodyPr/>
          <a:lstStyle>
            <a:lvl1pPr lvl="0">
              <a:defRPr/>
            </a:lvl1p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00034" y="535767"/>
            <a:ext cx="8229600" cy="706029"/>
          </a:xfrm>
          <a:prstGeom prst="rect">
            <a:avLst/>
          </a:prstGeom>
        </p:spPr>
        <p:txBody>
          <a:bodyPr/>
          <a:lstStyle>
            <a:lvl1pPr lvl="0">
              <a:defRPr/>
            </a:lvl1pPr>
          </a:lstStyle>
          <a:p>
            <a:pPr lvl="0"/>
            <a:r>
              <a:rPr b="1"/>
              <a:t>Aim and objectives </a:t>
            </a:r>
          </a:p>
        </p:txBody>
      </p:sp>
      <p:sp>
        <p:nvSpPr>
          <p:cNvPr id="3" name="Text Placeholder 2"/>
          <p:cNvSpPr txBox="1">
            <a:spLocks noGrp="1"/>
          </p:cNvSpPr>
          <p:nvPr>
            <p:ph type="body" idx="1"/>
          </p:nvPr>
        </p:nvSpPr>
        <p:spPr>
          <a:xfrm>
            <a:off x="571472" y="1607337"/>
            <a:ext cx="8229600" cy="3268289"/>
          </a:xfrm>
          <a:prstGeom prst="rect">
            <a:avLst/>
          </a:prstGeom>
        </p:spPr>
        <p:txBody>
          <a:bodyPr>
            <a:normAutofit fontScale="92500" lnSpcReduction="20000"/>
          </a:bodyPr>
          <a:lstStyle>
            <a:lvl1pPr lvl="0">
              <a:defRPr/>
            </a:lvl1pPr>
          </a:lstStyle>
          <a:p>
            <a:pPr lvl="0"/>
            <a:r>
              <a:rPr/>
              <a:t>To encourage people to adopt and sustain health, promoting life style and practices. </a:t>
            </a:r>
          </a:p>
          <a:p>
            <a:pPr lvl="0"/>
            <a:r>
              <a:rPr/>
              <a:t>To promote the proper use of health services available to them. </a:t>
            </a:r>
          </a:p>
          <a:p>
            <a:pPr lvl="0"/>
            <a:r>
              <a:rPr/>
              <a:t> To arouse interest , provide new knowledge , improve skills and change attitudes in making rational decisions to solve their own problems. </a:t>
            </a:r>
          </a:p>
          <a:p>
            <a:pPr lvl="0"/>
            <a:r>
              <a:rPr/>
              <a:t> To stimulate individual and community self – reliance and participation to achieve health development.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a:r>
              <a:rPr b="1"/>
              <a:t>Approach To Health Education </a:t>
            </a:r>
          </a:p>
        </p:txBody>
      </p:sp>
      <p:sp>
        <p:nvSpPr>
          <p:cNvPr id="3" name="Text Placeholder 2"/>
          <p:cNvSpPr txBox="1">
            <a:spLocks noGrp="1"/>
          </p:cNvSpPr>
          <p:nvPr>
            <p:ph type="body" idx="1"/>
          </p:nvPr>
        </p:nvSpPr>
        <p:spPr>
          <a:xfrm>
            <a:off x="357158" y="1714494"/>
            <a:ext cx="8229600" cy="2946818"/>
          </a:xfrm>
          <a:prstGeom prst="rect">
            <a:avLst/>
          </a:prstGeom>
        </p:spPr>
        <p:txBody>
          <a:bodyPr/>
          <a:lstStyle>
            <a:lvl1pPr lvl="0">
              <a:defRPr/>
            </a:lvl1pPr>
          </a:lstStyle>
          <a:p>
            <a:pPr marL="514350" lvl="0" indent="-514350">
              <a:buFont typeface="Calibri"/>
              <a:buAutoNum type="arabicPeriod"/>
            </a:pPr>
            <a:r>
              <a:rPr/>
              <a:t>Regulatory approach (managed prevention). </a:t>
            </a:r>
          </a:p>
          <a:p>
            <a:pPr marL="514350" lvl="0" indent="-514350">
              <a:buFont typeface="Calibri"/>
              <a:buAutoNum type="arabicPeriod"/>
            </a:pPr>
            <a:r>
              <a:rPr/>
              <a:t>Service approach. </a:t>
            </a:r>
          </a:p>
          <a:p>
            <a:pPr marL="514350" lvl="0" indent="-514350">
              <a:buFont typeface="Calibri"/>
              <a:buAutoNum type="arabicPeriod"/>
            </a:pPr>
            <a:r>
              <a:rPr/>
              <a:t>Health education approach.</a:t>
            </a:r>
          </a:p>
          <a:p>
            <a:pPr marL="514350" lvl="0" indent="-514350">
              <a:buFont typeface="Calibri"/>
              <a:buAutoNum type="arabicPeriod"/>
            </a:pPr>
            <a:r>
              <a:rPr/>
              <a:t>Primary health care approach. </a:t>
            </a:r>
          </a:p>
          <a:p>
            <a:pPr marL="514350" lvl="0" indent="-514350">
              <a:buNone/>
            </a:pPr>
            <a:r>
              <a:rPr/>
              <a:t>        - Health education versus propaganda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1.Regulatory approach</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Health education is done by using rules and regulations formed by Govt. For example The Child Marriage Restraint Act in India and use of </a:t>
            </a:r>
            <a:r>
              <a:rPr lang="en-US" dirty="0" err="1" smtClean="0"/>
              <a:t>cumpolsary</a:t>
            </a:r>
            <a:r>
              <a:rPr lang="en-US" dirty="0" smtClean="0"/>
              <a:t> seatbelt during driving. The legislative approach may seem to be simplest and quickest way to improve health or bring about desired changes in society. The failure of this approach is that we cannot avoid the cause of disease. But we can only  control  </a:t>
            </a:r>
            <a:r>
              <a:rPr lang="en-US" dirty="0" err="1" smtClean="0"/>
              <a:t>it”s</a:t>
            </a:r>
            <a:r>
              <a:rPr lang="en-US" dirty="0" smtClean="0"/>
              <a:t> spread by legislation. </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But laws may be </a:t>
            </a:r>
            <a:r>
              <a:rPr lang="en-US" dirty="0" err="1" smtClean="0"/>
              <a:t>usefull</a:t>
            </a:r>
            <a:r>
              <a:rPr lang="en-US" dirty="0" smtClean="0"/>
              <a:t> in times of emergency such as control of an epidemic disease or management of fairs and festivals. To a degree the people must be ready to accept a law, it means we do not force people to change. In special situation the legislation can be used to reinforce the pressure to change collective </a:t>
            </a:r>
            <a:r>
              <a:rPr lang="en-US" dirty="0" err="1" smtClean="0"/>
              <a:t>behaviour</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2. Service approach</a:t>
            </a:r>
          </a:p>
          <a:p>
            <a:pPr>
              <a:buNone/>
            </a:pPr>
            <a:r>
              <a:rPr lang="en-US" dirty="0" smtClean="0"/>
              <a:t>                                  It aimed at providing all the health services needed by the people at their door </a:t>
            </a:r>
            <a:r>
              <a:rPr lang="en-US" dirty="0" err="1" smtClean="0"/>
              <a:t>steps.This</a:t>
            </a:r>
            <a:r>
              <a:rPr lang="en-US" dirty="0" smtClean="0"/>
              <a:t> approach is proved a failure because it is not based on the felt need of the </a:t>
            </a:r>
            <a:r>
              <a:rPr lang="en-US" dirty="0" err="1" smtClean="0"/>
              <a:t>people.It</a:t>
            </a:r>
            <a:r>
              <a:rPr lang="en-US" dirty="0" smtClean="0"/>
              <a:t> is clear that the service approach must be based on the felt need of the people .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3121</Words>
  <Application>Microsoft Office PowerPoint</Application>
  <PresentationFormat>On-screen Show (16:9)</PresentationFormat>
  <Paragraphs>133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HEALTH EDUCATION </vt:lpstr>
      <vt:lpstr>HEALTH  EDUCATION</vt:lpstr>
      <vt:lpstr>Slide 3</vt:lpstr>
      <vt:lpstr>HEALTH EDUCATION </vt:lpstr>
      <vt:lpstr>Aim and objectives </vt:lpstr>
      <vt:lpstr>Approach To Health Education </vt:lpstr>
      <vt:lpstr>1.Regulatory approach</vt:lpstr>
      <vt:lpstr>Slide 8</vt:lpstr>
      <vt:lpstr>Slide 9</vt:lpstr>
      <vt:lpstr>Slide 10</vt:lpstr>
      <vt:lpstr>Slide 11</vt:lpstr>
      <vt:lpstr>Contents Of Health Education </vt:lpstr>
      <vt:lpstr>Principles of health education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Practice Of Health Education </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OCCUPATIONAL HEALTH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2021-11-18T08:20:35Z</dcterms:modified>
</cp:coreProperties>
</file>